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6" r:id="rId11"/>
    <p:sldId id="264" r:id="rId12"/>
    <p:sldId id="293" r:id="rId13"/>
    <p:sldId id="292" r:id="rId14"/>
    <p:sldId id="294" r:id="rId15"/>
    <p:sldId id="296" r:id="rId16"/>
    <p:sldId id="299" r:id="rId17"/>
    <p:sldId id="297" r:id="rId18"/>
    <p:sldId id="298" r:id="rId19"/>
    <p:sldId id="300" r:id="rId20"/>
    <p:sldId id="295" r:id="rId21"/>
    <p:sldId id="301" r:id="rId22"/>
    <p:sldId id="302" r:id="rId23"/>
    <p:sldId id="303" r:id="rId24"/>
    <p:sldId id="269" r:id="rId25"/>
    <p:sldId id="265" r:id="rId26"/>
    <p:sldId id="268" r:id="rId27"/>
    <p:sldId id="270" r:id="rId28"/>
    <p:sldId id="271" r:id="rId29"/>
    <p:sldId id="273" r:id="rId30"/>
    <p:sldId id="274" r:id="rId31"/>
    <p:sldId id="275" r:id="rId32"/>
    <p:sldId id="277" r:id="rId33"/>
    <p:sldId id="316" r:id="rId34"/>
    <p:sldId id="305" r:id="rId35"/>
    <p:sldId id="306" r:id="rId36"/>
    <p:sldId id="307" r:id="rId37"/>
    <p:sldId id="308" r:id="rId38"/>
    <p:sldId id="309" r:id="rId39"/>
    <p:sldId id="310" r:id="rId40"/>
    <p:sldId id="282" r:id="rId41"/>
    <p:sldId id="283" r:id="rId42"/>
    <p:sldId id="284" r:id="rId43"/>
    <p:sldId id="285" r:id="rId44"/>
    <p:sldId id="315" r:id="rId45"/>
    <p:sldId id="287" r:id="rId46"/>
    <p:sldId id="313" r:id="rId47"/>
    <p:sldId id="311" r:id="rId48"/>
    <p:sldId id="312" r:id="rId49"/>
    <p:sldId id="290" r:id="rId50"/>
    <p:sldId id="320" r:id="rId51"/>
    <p:sldId id="317" r:id="rId52"/>
    <p:sldId id="318" r:id="rId53"/>
    <p:sldId id="319" r:id="rId54"/>
    <p:sldId id="321" r:id="rId55"/>
    <p:sldId id="322" r:id="rId56"/>
    <p:sldId id="323" r:id="rId57"/>
    <p:sldId id="324" r:id="rId58"/>
    <p:sldId id="325" r:id="rId59"/>
    <p:sldId id="32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11/12/2019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cker/toolbox/releases" TargetMode="External"/><Relationship Id="rId4" Type="http://schemas.openxmlformats.org/officeDocument/2006/relationships/hyperlink" Target="https://docs.docker.com/toolbox/toolbox_install_windows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066800"/>
            <a:ext cx="7086600" cy="182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5791200"/>
            <a:ext cx="2895600" cy="91440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By </a:t>
            </a:r>
            <a:r>
              <a:rPr lang="en-US" sz="3200" u="sng" dirty="0">
                <a:solidFill>
                  <a:srgbClr val="002060"/>
                </a:solidFill>
              </a:rPr>
              <a:t>:  Vishal Garg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668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8575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0418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95600"/>
            <a:ext cx="2667000" cy="236220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35052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1"/>
            <a:ext cx="5410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Server starting :- Loads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application,services,cache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/>
              <a:t>Serving request :- starts serving the request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609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133600"/>
            <a:ext cx="312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3810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csproj</a:t>
            </a:r>
            <a:r>
              <a:rPr lang="en-US" sz="2400" dirty="0"/>
              <a:t> file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71600"/>
            <a:ext cx="79248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9057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4267200"/>
            <a:ext cx="749808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Core application can be hosted: -</a:t>
            </a:r>
          </a:p>
          <a:p>
            <a:r>
              <a:rPr lang="en-US" sz="2400" dirty="0" err="1"/>
              <a:t>InProcess</a:t>
            </a:r>
            <a:r>
              <a:rPr lang="en-US" sz="2400" dirty="0"/>
              <a:t> or</a:t>
            </a:r>
          </a:p>
          <a:p>
            <a:r>
              <a:rPr lang="en-US" sz="2400" dirty="0" err="1"/>
              <a:t>OutOfProcess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8486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943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6991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00200"/>
            <a:ext cx="7267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OutOfProcess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2362200"/>
            <a:ext cx="7498080" cy="4495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600" dirty="0"/>
              <a:t>CLI :- Kestrel server is used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572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581400"/>
            <a:ext cx="54292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Kestrel Server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6677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6762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828800"/>
            <a:ext cx="73437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VS </a:t>
            </a:r>
            <a:r>
              <a:rPr lang="en-US" sz="4400" dirty="0" err="1">
                <a:solidFill>
                  <a:srgbClr val="0070C0"/>
                </a:solidFill>
              </a:rPr>
              <a:t>OutOfProcess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0"/>
            <a:ext cx="80772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What is .NET Core?</a:t>
            </a:r>
          </a:p>
          <a:p>
            <a:r>
              <a:rPr lang="en-US" sz="2400" dirty="0"/>
              <a:t>Features of  .NET Core?</a:t>
            </a:r>
          </a:p>
          <a:p>
            <a:r>
              <a:rPr lang="en-US" sz="2400" dirty="0"/>
              <a:t>Installation</a:t>
            </a:r>
          </a:p>
          <a:p>
            <a:r>
              <a:rPr lang="en-US" sz="2400" dirty="0"/>
              <a:t>Using CLI</a:t>
            </a:r>
          </a:p>
          <a:p>
            <a:r>
              <a:rPr lang="en-US" sz="2400" dirty="0"/>
              <a:t>Startup and Configuration</a:t>
            </a:r>
          </a:p>
          <a:p>
            <a:r>
              <a:rPr lang="en-US" sz="2400" dirty="0"/>
              <a:t>Managing Middleware</a:t>
            </a:r>
          </a:p>
          <a:p>
            <a:r>
              <a:rPr lang="en-US" sz="2400" dirty="0"/>
              <a:t>Tag Helpers</a:t>
            </a:r>
          </a:p>
          <a:p>
            <a:r>
              <a:rPr lang="en-US" sz="2400" dirty="0"/>
              <a:t>Demo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33400"/>
            <a:ext cx="2162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28800"/>
            <a:ext cx="2667000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815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276600"/>
            <a:ext cx="2971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LaunchSettings.json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39918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06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Development Environments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4953000"/>
            <a:ext cx="7498080" cy="106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6324600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AppSettings.json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838200"/>
            <a:ext cx="7239000" cy="2286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Configuration Order :-</a:t>
            </a:r>
          </a:p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appSettings</a:t>
            </a:r>
            <a:r>
              <a:rPr lang="en-US" dirty="0"/>
              <a:t>.{Environment}.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Environment variables</a:t>
            </a:r>
          </a:p>
          <a:p>
            <a:r>
              <a:rPr lang="en-US" dirty="0"/>
              <a:t>Command – Line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0"/>
            <a:ext cx="50006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943600" y="2057400"/>
            <a:ext cx="2286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2800" y="1752600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Override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810000"/>
            <a:ext cx="27432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581400"/>
            <a:ext cx="3238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838200"/>
            <a:ext cx="5905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8382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Program.cs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5562600"/>
          </a:xfrm>
        </p:spPr>
        <p:txBody>
          <a:bodyPr/>
          <a:lstStyle/>
          <a:p>
            <a:r>
              <a:rPr lang="en-US" sz="2400" dirty="0" err="1"/>
              <a:t>Program.cs</a:t>
            </a:r>
            <a:r>
              <a:rPr lang="en-US" sz="2400" dirty="0"/>
              <a:t> is the first thing which runs in </a:t>
            </a:r>
            <a:r>
              <a:rPr lang="en-US" sz="2400" dirty="0" err="1"/>
              <a:t>mvc</a:t>
            </a:r>
            <a:r>
              <a:rPr lang="en-US" sz="2400" dirty="0"/>
              <a:t> core application</a:t>
            </a:r>
          </a:p>
          <a:p>
            <a:r>
              <a:rPr lang="en-US" sz="2400" dirty="0"/>
              <a:t>It does 2 things :-</a:t>
            </a:r>
          </a:p>
          <a:p>
            <a:pPr>
              <a:buNone/>
            </a:pPr>
            <a:r>
              <a:rPr lang="en-US" sz="2400" dirty="0"/>
              <a:t>    1. It starts the web server (Kestrel server)</a:t>
            </a:r>
          </a:p>
          <a:p>
            <a:pPr>
              <a:buNone/>
            </a:pPr>
            <a:r>
              <a:rPr lang="en-US" sz="2400" dirty="0"/>
              <a:t>    2. It invokes </a:t>
            </a:r>
            <a:r>
              <a:rPr lang="en-US" sz="2400" dirty="0" err="1"/>
              <a:t>startup.cs</a:t>
            </a:r>
            <a:r>
              <a:rPr lang="en-US" sz="2400" dirty="0"/>
              <a:t> file.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276600"/>
            <a:ext cx="78771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1524000" y="55626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24000" y="5791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61531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676400"/>
            <a:ext cx="8077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does 3 things 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Loads a configuration</a:t>
            </a:r>
            <a:endParaRPr lang="en-US" sz="2400" dirty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Add services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/>
              <a:t>3.Configure 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/>
              <a:t>Plug and play model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/>
              <a:t>In </a:t>
            </a:r>
            <a:r>
              <a:rPr lang="en-US" sz="2400" dirty="0" err="1"/>
              <a:t>mvc</a:t>
            </a:r>
            <a:r>
              <a:rPr lang="en-US" sz="2400" dirty="0"/>
              <a:t> core we can pick and choose 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667000"/>
            <a:ext cx="595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124200"/>
            <a:ext cx="5334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2286000"/>
            <a:ext cx="4581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25" y="838200"/>
            <a:ext cx="7534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6248400"/>
            <a:ext cx="305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81534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Pieces of code that handle requests and responses.</a:t>
            </a:r>
          </a:p>
          <a:p>
            <a:r>
              <a:rPr lang="en-US" sz="2400" dirty="0"/>
              <a:t>Middleware are chained to each other to form a </a:t>
            </a:r>
            <a:r>
              <a:rPr lang="en-US" sz="2400" b="1" dirty="0"/>
              <a:t>pipeline</a:t>
            </a:r>
          </a:p>
          <a:p>
            <a:r>
              <a:rPr lang="en-US" sz="2400" dirty="0"/>
              <a:t>Middleware can do all sort of things, such as handling authentication, errors, static files, etc…</a:t>
            </a:r>
          </a:p>
          <a:p>
            <a:r>
              <a:rPr lang="en-US" sz="2400" dirty="0"/>
              <a:t>We can set the order of middleware execution in the request pipeline</a:t>
            </a:r>
          </a:p>
          <a:p>
            <a:r>
              <a:rPr lang="en-US" sz="2400" dirty="0"/>
              <a:t>Executed in order they are added</a:t>
            </a:r>
          </a:p>
          <a:p>
            <a:r>
              <a:rPr lang="en-US" sz="2400" dirty="0"/>
              <a:t>Memory and performance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 is </a:t>
            </a:r>
            <a:r>
              <a:rPr lang="en-US" sz="3600" dirty="0" err="1">
                <a:solidFill>
                  <a:srgbClr val="0070C0"/>
                </a:solidFill>
              </a:rPr>
              <a:t>.Net</a:t>
            </a:r>
            <a:r>
              <a:rPr lang="en-US" sz="3600" dirty="0">
                <a:solidFill>
                  <a:srgbClr val="0070C0"/>
                </a:solidFill>
              </a:rPr>
              <a:t> Core?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8077200" cy="5791200"/>
          </a:xfrm>
        </p:spPr>
        <p:txBody>
          <a:bodyPr>
            <a:normAutofit/>
          </a:bodyPr>
          <a:lstStyle/>
          <a:p>
            <a:r>
              <a:rPr lang="en-US" sz="2400" dirty="0"/>
              <a:t>.NET Core is a free, open-source framework for building modern, scalable, and high-performance cross-platform software applications.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Run on any platform like Windows, Linux, and </a:t>
            </a:r>
            <a:r>
              <a:rPr lang="en-US" sz="2400" dirty="0" err="1"/>
              <a:t>MacOS</a:t>
            </a:r>
            <a:r>
              <a:rPr lang="en-US" sz="2400" dirty="0"/>
              <a:t>.</a:t>
            </a:r>
          </a:p>
          <a:p>
            <a:r>
              <a:rPr lang="en-US" sz="2400" dirty="0"/>
              <a:t>Versions: 1.0, 1.1 , 2.0, 2.1, 2.2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3789218"/>
            <a:ext cx="650557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Middleware Pipeline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59626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352800" y="5257800"/>
            <a:ext cx="28194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Short circuiting middleware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209800"/>
          </a:xfrm>
        </p:spPr>
        <p:txBody>
          <a:bodyPr>
            <a:normAutofit/>
          </a:bodyPr>
          <a:lstStyle/>
          <a:p>
            <a:r>
              <a:rPr lang="en-US" sz="2400" dirty="0"/>
              <a:t>A middleware doesn’t necessarily have to call the next middleware. </a:t>
            </a:r>
          </a:p>
          <a:p>
            <a:pPr>
              <a:buNone/>
            </a:pPr>
            <a:r>
              <a:rPr lang="en-US" sz="2400" b="1" dirty="0"/>
              <a:t>Terminal middleware : -</a:t>
            </a:r>
          </a:p>
          <a:p>
            <a:r>
              <a:rPr lang="en-US" sz="2400" dirty="0"/>
              <a:t>Doesn’t call next middleware</a:t>
            </a:r>
          </a:p>
          <a:p>
            <a:r>
              <a:rPr lang="en-US" sz="2400" dirty="0" err="1"/>
              <a:t>app.</a:t>
            </a:r>
            <a:r>
              <a:rPr lang="en-US" sz="2400" b="1" dirty="0" err="1"/>
              <a:t>Run</a:t>
            </a:r>
            <a:r>
              <a:rPr lang="en-US" sz="2400" dirty="0"/>
              <a:t>(context)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276600"/>
            <a:ext cx="58674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2590800" y="2971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6400800"/>
            <a:ext cx="33051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4914900" y="59055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19200" y="45720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To call next middleware :   </a:t>
            </a:r>
            <a:r>
              <a:rPr lang="en-US" sz="2400" dirty="0" err="1"/>
              <a:t>app.</a:t>
            </a:r>
            <a:r>
              <a:rPr lang="en-US" sz="2400" b="1" dirty="0" err="1"/>
              <a:t>Use</a:t>
            </a:r>
            <a:r>
              <a:rPr lang="en-US" sz="2400" dirty="0"/>
              <a:t>(</a:t>
            </a:r>
            <a:r>
              <a:rPr lang="en-US" sz="2400" dirty="0" err="1"/>
              <a:t>context,next</a:t>
            </a:r>
            <a:r>
              <a:rPr lang="en-US" sz="2400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5410200"/>
            <a:ext cx="2176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Call next middleware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Middleware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Core_Middleware</a:t>
            </a:r>
            <a:r>
              <a:rPr lang="en-US" sz="2400" dirty="0"/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7057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Core_Middleware</a:t>
            </a:r>
            <a:r>
              <a:rPr lang="en-US" sz="2400" dirty="0"/>
              <a:t> &gt; </a:t>
            </a:r>
            <a:r>
              <a:rPr lang="en-US" sz="2400" dirty="0" err="1"/>
              <a:t>Custom_Middleware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143000" y="9144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also create our Custom Middleware's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70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(</a:t>
            </a:r>
            <a:r>
              <a:rPr lang="en-US" sz="4400" dirty="0" err="1">
                <a:solidFill>
                  <a:srgbClr val="0070C0"/>
                </a:solidFill>
              </a:rPr>
              <a:t>UseStaticFiles</a:t>
            </a:r>
            <a:r>
              <a:rPr lang="en-US" sz="4400" dirty="0">
                <a:solidFill>
                  <a:srgbClr val="0070C0"/>
                </a:solidFill>
              </a:rPr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UseStaticFiles</a:t>
            </a:r>
            <a:r>
              <a:rPr lang="en-US" sz="2400" b="1" dirty="0"/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/>
              <a:t>used to enable static files, such as HTML, JavaScript, CSS and graphics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1) Add Middleware :- </a:t>
            </a:r>
            <a:r>
              <a:rPr lang="en-US" sz="2400" b="1" dirty="0" err="1"/>
              <a:t>UseStaticFiles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2)Static content </a:t>
            </a:r>
            <a:r>
              <a:rPr lang="en-US" sz="2400" dirty="0" err="1"/>
              <a:t>in”wwwroot</a:t>
            </a:r>
            <a:r>
              <a:rPr lang="en-US" sz="2400" dirty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72294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(</a:t>
            </a:r>
            <a:r>
              <a:rPr lang="en-US" sz="4400" dirty="0" err="1">
                <a:solidFill>
                  <a:srgbClr val="0070C0"/>
                </a:solidFill>
              </a:rPr>
              <a:t>UseDefaultFiles</a:t>
            </a:r>
            <a:r>
              <a:rPr lang="en-US" sz="4400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UseDefaultFiles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/>
              <a:t>used to enable default files, such as HTML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1) Add Middleware :- </a:t>
            </a:r>
            <a:r>
              <a:rPr lang="en-US" sz="2400" b="1" dirty="0" err="1"/>
              <a:t>UseDefaultFiles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2)Static content </a:t>
            </a:r>
            <a:r>
              <a:rPr lang="en-US" sz="2400" dirty="0" err="1"/>
              <a:t>in”wwwroot</a:t>
            </a:r>
            <a:r>
              <a:rPr lang="en-US" sz="2400" dirty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14600"/>
            <a:ext cx="6553200" cy="294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71600" y="3505200"/>
            <a:ext cx="4343400" cy="175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1752600"/>
            <a:ext cx="4114800" cy="1447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373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Ordering of Middleware's </a:t>
            </a:r>
            <a:r>
              <a:rPr lang="en-US" sz="2400" dirty="0"/>
              <a:t>should be taken care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373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80772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8077200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Set any other file as default file apart from “Default.html”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14800"/>
            <a:ext cx="762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Content Placeholder 3"/>
          <p:cNvSpPr txBox="1">
            <a:spLocks/>
          </p:cNvSpPr>
          <p:nvPr/>
        </p:nvSpPr>
        <p:spPr>
          <a:xfrm>
            <a:off x="1143000" y="2286000"/>
            <a:ext cx="73152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b="1" dirty="0" err="1"/>
              <a:t>DefaultFileOptions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/>
              <a:t>used to set default files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47800" y="2057400"/>
            <a:ext cx="3276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(</a:t>
            </a:r>
            <a:r>
              <a:rPr lang="en-US" sz="4400" dirty="0" err="1">
                <a:solidFill>
                  <a:srgbClr val="0070C0"/>
                </a:solidFill>
              </a:rPr>
              <a:t>UseFileServer</a:t>
            </a:r>
            <a:r>
              <a:rPr lang="en-US" sz="4400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3276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UseFileServer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/>
              <a:t>used to enable default and static files, such as HTML, JavaScript, CSS and graphics files.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Middleware :- </a:t>
            </a:r>
            <a:r>
              <a:rPr lang="en-US" sz="2400" b="1" dirty="0" err="1"/>
              <a:t>UseFileServer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   </a:t>
            </a:r>
            <a:r>
              <a:rPr lang="en-US" sz="2400" b="1" dirty="0" err="1"/>
              <a:t>UseDefaultFiles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b="1" dirty="0"/>
              <a:t>       </a:t>
            </a:r>
            <a:r>
              <a:rPr lang="en-US" sz="2400" b="1" dirty="0" err="1"/>
              <a:t>UseStaticFiles</a:t>
            </a:r>
            <a:r>
              <a:rPr lang="en-US" sz="2400" dirty="0"/>
              <a:t>()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ross 7"/>
          <p:cNvSpPr/>
          <p:nvPr/>
        </p:nvSpPr>
        <p:spPr>
          <a:xfrm>
            <a:off x="2514600" y="2514600"/>
            <a:ext cx="609600" cy="685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105400" y="5334000"/>
            <a:ext cx="24384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evel 13"/>
          <p:cNvSpPr/>
          <p:nvPr/>
        </p:nvSpPr>
        <p:spPr>
          <a:xfrm>
            <a:off x="1600200" y="3048000"/>
            <a:ext cx="4267200" cy="7620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vel 11"/>
          <p:cNvSpPr/>
          <p:nvPr/>
        </p:nvSpPr>
        <p:spPr>
          <a:xfrm>
            <a:off x="4495800" y="990600"/>
            <a:ext cx="4038600" cy="5334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066800" y="990600"/>
            <a:ext cx="7498080" cy="52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Naming Convention :-     &lt;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MiddlewareName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</a:t>
            </a:r>
            <a:r>
              <a:rPr lang="en-US" sz="2400" dirty="0" err="1"/>
              <a:t>E.g</a:t>
            </a:r>
            <a:r>
              <a:rPr lang="en-US" sz="2400" dirty="0"/>
              <a:t>:-   </a:t>
            </a:r>
            <a:r>
              <a:rPr lang="en-US" sz="2400" dirty="0" err="1">
                <a:solidFill>
                  <a:srgbClr val="FF0000"/>
                </a:solidFill>
              </a:rPr>
              <a:t>Use</a:t>
            </a:r>
            <a:r>
              <a:rPr lang="en-US" sz="2400" dirty="0" err="1">
                <a:solidFill>
                  <a:srgbClr val="002060"/>
                </a:solidFill>
              </a:rPr>
              <a:t>FileServer</a:t>
            </a:r>
            <a:r>
              <a:rPr lang="en-US" sz="2400" dirty="0"/>
              <a:t>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400" dirty="0"/>
              <a:t>To customize Middleware options :-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 &lt;</a:t>
            </a:r>
            <a:r>
              <a:rPr lang="en-US" sz="2400" dirty="0" err="1">
                <a:solidFill>
                  <a:srgbClr val="002060"/>
                </a:solidFill>
              </a:rPr>
              <a:t>MiddlewareName</a:t>
            </a:r>
            <a:r>
              <a:rPr lang="en-US" sz="2400" dirty="0"/>
              <a:t>&gt;&lt;</a:t>
            </a:r>
            <a:r>
              <a:rPr lang="en-US" sz="2400" dirty="0">
                <a:solidFill>
                  <a:srgbClr val="C00000"/>
                </a:solidFill>
              </a:rPr>
              <a:t>Options</a:t>
            </a:r>
            <a:r>
              <a:rPr lang="en-US" sz="2400" dirty="0"/>
              <a:t>&gt;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</a:t>
            </a:r>
            <a:r>
              <a:rPr lang="en-US" sz="2400" dirty="0" err="1"/>
              <a:t>E.g</a:t>
            </a:r>
            <a:r>
              <a:rPr lang="en-US" sz="2400" dirty="0"/>
              <a:t>:-    </a:t>
            </a:r>
            <a:r>
              <a:rPr lang="en-US" sz="2400" dirty="0" err="1">
                <a:solidFill>
                  <a:srgbClr val="002060"/>
                </a:solidFill>
              </a:rPr>
              <a:t>FileServer</a:t>
            </a:r>
            <a:r>
              <a:rPr lang="en-US" sz="2400" dirty="0" err="1">
                <a:solidFill>
                  <a:srgbClr val="C00000"/>
                </a:solidFill>
              </a:rPr>
              <a:t>Options</a:t>
            </a:r>
            <a:endParaRPr lang="en-US" sz="2400" dirty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          </a:t>
            </a:r>
            <a:r>
              <a:rPr lang="en-US" sz="2400" dirty="0" err="1">
                <a:solidFill>
                  <a:srgbClr val="002060"/>
                </a:solidFill>
              </a:rPr>
              <a:t>DefaultFiles</a:t>
            </a:r>
            <a:r>
              <a:rPr lang="en-US" sz="2400" dirty="0" err="1">
                <a:solidFill>
                  <a:srgbClr val="C00000"/>
                </a:solidFill>
              </a:rPr>
              <a:t>Options</a:t>
            </a:r>
            <a:endParaRPr lang="en-US" sz="2400" dirty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r>
              <a:rPr lang="en-US" sz="2400" dirty="0"/>
              <a:t>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Features of .NET Core?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038600"/>
            <a:ext cx="5410200" cy="2667000"/>
          </a:xfrm>
        </p:spPr>
        <p:txBody>
          <a:bodyPr>
            <a:normAutofit/>
          </a:bodyPr>
          <a:lstStyle/>
          <a:p>
            <a:r>
              <a:rPr lang="en-US" sz="2400" dirty="0"/>
              <a:t>Free and Open Source.</a:t>
            </a:r>
          </a:p>
          <a:p>
            <a:r>
              <a:rPr lang="en-US" sz="2400" dirty="0"/>
              <a:t>Cross-platform.</a:t>
            </a:r>
          </a:p>
          <a:p>
            <a:r>
              <a:rPr lang="en-US" sz="2400" dirty="0"/>
              <a:t>Container Support</a:t>
            </a:r>
          </a:p>
          <a:p>
            <a:r>
              <a:rPr lang="en-US" sz="2400" dirty="0"/>
              <a:t>High performance</a:t>
            </a:r>
          </a:p>
          <a:p>
            <a:r>
              <a:rPr lang="en-US" sz="2400" dirty="0"/>
              <a:t>Multiple environments mode</a:t>
            </a:r>
          </a:p>
          <a:p>
            <a:r>
              <a:rPr lang="en-US" sz="2400" dirty="0"/>
              <a:t>Dependency Injection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57346" name="Picture 2" descr="https://miro.medium.com/max/2000/1*rc4teR7QzFd4PmIA2vvV3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77724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Built-In </a:t>
            </a:r>
            <a:r>
              <a:rPr lang="en-US" sz="4000" dirty="0" err="1">
                <a:solidFill>
                  <a:srgbClr val="0070C0"/>
                </a:solidFill>
              </a:rPr>
              <a:t>Middlewares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848600" cy="1981200"/>
          </a:xfrm>
        </p:spPr>
        <p:txBody>
          <a:bodyPr>
            <a:noAutofit/>
          </a:bodyPr>
          <a:lstStyle/>
          <a:p>
            <a:r>
              <a:rPr lang="en-US" sz="2400" b="1" dirty="0" err="1"/>
              <a:t>UseDeveloperExceptionPage</a:t>
            </a:r>
            <a:r>
              <a:rPr lang="en-US" sz="2400" dirty="0"/>
              <a:t> </a:t>
            </a:r>
            <a:r>
              <a:rPr lang="en-US" sz="2400" b="1" dirty="0"/>
              <a:t>:- </a:t>
            </a:r>
            <a:r>
              <a:rPr lang="en-US" sz="2400" dirty="0"/>
              <a:t>used to display exception details like stack trace, query string, cookies etc..</a:t>
            </a:r>
          </a:p>
          <a:p>
            <a:r>
              <a:rPr lang="en-US" sz="2400" dirty="0"/>
              <a:t>Should be Plugged in pipeline as early as possible</a:t>
            </a:r>
          </a:p>
          <a:p>
            <a:pPr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eft Arrow 6"/>
          <p:cNvSpPr/>
          <p:nvPr/>
        </p:nvSpPr>
        <p:spPr>
          <a:xfrm>
            <a:off x="5257800" y="4191000"/>
            <a:ext cx="2590800" cy="1524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63246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 : - Core_Staticfiles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Setup MVC in ASP.NET CORE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2  steps : -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1 ) Add MVC services 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2) Add MVC Middleware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28800"/>
            <a:ext cx="60293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505200"/>
            <a:ext cx="72771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371600" y="624840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</a:t>
            </a:r>
            <a:r>
              <a:rPr lang="en-US" sz="2400" dirty="0"/>
              <a:t>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Routing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66380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1817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219200" y="33528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Attribute routing :-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66800" y="3657600"/>
            <a:ext cx="78486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Creating and rendering HTML elements in Razor files</a:t>
            </a:r>
          </a:p>
          <a:p>
            <a:r>
              <a:rPr lang="en-US" sz="2400" dirty="0"/>
              <a:t> Built-in Tag Helpers :- forms, labels etc.</a:t>
            </a:r>
          </a:p>
          <a:p>
            <a:r>
              <a:rPr lang="en-US" sz="2400" dirty="0"/>
              <a:t>Tag Helpers reduce the explicit transitions between HTML and C# in Razor views.</a:t>
            </a:r>
          </a:p>
          <a:p>
            <a:r>
              <a:rPr lang="en-US" sz="2400" dirty="0"/>
              <a:t>Import &lt;TAG HELPERS&gt; :-</a:t>
            </a:r>
          </a:p>
          <a:p>
            <a:pPr>
              <a:buNone/>
            </a:pPr>
            <a:r>
              <a:rPr lang="en-US" sz="2400" dirty="0"/>
              <a:t>    </a:t>
            </a:r>
          </a:p>
          <a:p>
            <a:pPr>
              <a:buNone/>
            </a:pPr>
            <a:r>
              <a:rPr lang="en-US" sz="2400" dirty="0"/>
              <a:t>  </a:t>
            </a:r>
          </a:p>
          <a:p>
            <a:pPr>
              <a:buNone/>
            </a:pPr>
            <a:r>
              <a:rPr lang="en-US" sz="2400" dirty="0"/>
              <a:t>@</a:t>
            </a:r>
            <a:r>
              <a:rPr lang="en-US" sz="2400" dirty="0" err="1"/>
              <a:t>addTageHelper</a:t>
            </a:r>
            <a:r>
              <a:rPr lang="en-US" sz="2400" dirty="0"/>
              <a:t> :- Directive</a:t>
            </a:r>
          </a:p>
          <a:p>
            <a:pPr>
              <a:buNone/>
            </a:pPr>
            <a:r>
              <a:rPr lang="en-US" sz="2400" dirty="0"/>
              <a:t>   *  :-  All Tag helpers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dirty="0" err="1"/>
              <a:t>Microsoft.AspNetCore.Mvc.TagHelpers</a:t>
            </a:r>
            <a:r>
              <a:rPr lang="en-US" sz="2400" dirty="0"/>
              <a:t>  :- Assembly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956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dirty="0" err="1"/>
              <a:t>core_MVC_Setup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990600" y="609600"/>
            <a:ext cx="8153400" cy="5879068"/>
          </a:xfrm>
        </p:spPr>
        <p:txBody>
          <a:bodyPr>
            <a:normAutofit/>
          </a:bodyPr>
          <a:lstStyle/>
          <a:p>
            <a:r>
              <a:rPr lang="en-US" sz="2400" dirty="0"/>
              <a:t>Some  &lt;Tag Helpers&gt; examples :-</a:t>
            </a:r>
          </a:p>
          <a:p>
            <a:r>
              <a:rPr lang="en-US" sz="2400" b="1" dirty="0"/>
              <a:t>&lt;LINK Tag Helper&gt;</a:t>
            </a:r>
          </a:p>
          <a:p>
            <a:endParaRPr lang="en-US" sz="2400" b="1" dirty="0"/>
          </a:p>
          <a:p>
            <a:r>
              <a:rPr lang="en-US" sz="2400" b="1" dirty="0"/>
              <a:t>&lt;FORM Tag Helper&gt;</a:t>
            </a:r>
          </a:p>
          <a:p>
            <a:endParaRPr lang="en-US" sz="2400" b="1" dirty="0"/>
          </a:p>
          <a:p>
            <a:r>
              <a:rPr lang="en-US" sz="2400" b="1" dirty="0"/>
              <a:t>&lt;LABEL Tag Helper&gt;</a:t>
            </a:r>
          </a:p>
          <a:p>
            <a:endParaRPr lang="en-US" sz="2400" b="1" dirty="0"/>
          </a:p>
          <a:p>
            <a:r>
              <a:rPr lang="en-US" sz="2400" b="1" dirty="0"/>
              <a:t>&lt;INPUT  Tag Helper&gt;</a:t>
            </a:r>
          </a:p>
          <a:p>
            <a:endParaRPr lang="en-US" sz="2400" b="1" dirty="0"/>
          </a:p>
          <a:p>
            <a:r>
              <a:rPr lang="en-US" sz="2400" b="1" dirty="0"/>
              <a:t>&lt;LIST Tag Helper&gt;</a:t>
            </a:r>
          </a:p>
          <a:p>
            <a:endParaRPr lang="en-US" sz="2400" b="1" dirty="0"/>
          </a:p>
          <a:p>
            <a:r>
              <a:rPr lang="en-US" sz="2400" b="1" dirty="0"/>
              <a:t>&lt;VALIDATION Tag Helper&gt;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523999"/>
            <a:ext cx="8077221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14600"/>
            <a:ext cx="8001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429000"/>
            <a:ext cx="7924800" cy="36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267200"/>
            <a:ext cx="7924800" cy="3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5181599"/>
            <a:ext cx="7772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99" y="6019800"/>
            <a:ext cx="777240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6800" y="6488668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62000"/>
            <a:ext cx="754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0"/>
            <a:ext cx="53530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7200"/>
            <a:ext cx="7696200" cy="2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.Net</a:t>
            </a:r>
            <a:r>
              <a:rPr lang="en-US" sz="3200" dirty="0">
                <a:solidFill>
                  <a:srgbClr val="0070C0"/>
                </a:solidFill>
              </a:rPr>
              <a:t> Core Dependency Injection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dirty="0" err="1"/>
              <a:t>core_DI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2743200"/>
          </a:xfrm>
        </p:spPr>
        <p:txBody>
          <a:bodyPr>
            <a:noAutofit/>
          </a:bodyPr>
          <a:lstStyle/>
          <a:p>
            <a:r>
              <a:rPr lang="en-US" sz="2400" dirty="0"/>
              <a:t>Loose Coupling</a:t>
            </a:r>
          </a:p>
          <a:p>
            <a:r>
              <a:rPr lang="en-US" sz="2400" dirty="0"/>
              <a:t>Easy to Test</a:t>
            </a:r>
          </a:p>
          <a:p>
            <a:pPr>
              <a:buNone/>
            </a:pPr>
            <a:r>
              <a:rPr lang="en-US" sz="2400" b="1" dirty="0"/>
              <a:t>Dependency Lifetimes : -</a:t>
            </a:r>
          </a:p>
          <a:p>
            <a:r>
              <a:rPr lang="en-US" sz="2400" b="1" dirty="0" err="1"/>
              <a:t>AddTransient</a:t>
            </a:r>
            <a:r>
              <a:rPr lang="en-US" sz="2400" dirty="0"/>
              <a:t> – Created every time they are requested</a:t>
            </a:r>
          </a:p>
          <a:p>
            <a:r>
              <a:rPr lang="en-US" sz="2400" b="1" dirty="0" err="1"/>
              <a:t>AddScoped</a:t>
            </a:r>
            <a:r>
              <a:rPr lang="en-US" sz="2400" dirty="0"/>
              <a:t> – Created once per request(scope). </a:t>
            </a:r>
          </a:p>
          <a:p>
            <a:r>
              <a:rPr lang="en-US" sz="2400" b="1" dirty="0" err="1"/>
              <a:t>AddSingleton</a:t>
            </a:r>
            <a:r>
              <a:rPr lang="en-US" sz="2400" dirty="0"/>
              <a:t> – Created only for the first request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 descr="E:\Study\CORE\CORE\SingletonVSTransientVSsco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429000"/>
            <a:ext cx="7391400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Add Exception handling middleware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41148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8077200" cy="37982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4385" y="6465222"/>
            <a:ext cx="349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: - </a:t>
            </a:r>
            <a:r>
              <a:rPr lang="en-US" dirty="0" err="1"/>
              <a:t>Core_Exception_handling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21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Instance an instance of </a:t>
            </a:r>
            <a:r>
              <a:rPr lang="en-US" sz="2400" dirty="0" err="1"/>
              <a:t>ILogger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40412" y="6417157"/>
            <a:ext cx="349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: - </a:t>
            </a:r>
            <a:r>
              <a:rPr lang="en-US" dirty="0" err="1"/>
              <a:t>Core_Exception_handling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5053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3124199"/>
            <a:ext cx="8077200" cy="21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Publish cross-platform .NET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0292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US" sz="2400" dirty="0"/>
              <a:t>.NET Core application deployment options : -</a:t>
            </a:r>
          </a:p>
          <a:p>
            <a:r>
              <a:rPr lang="en-US" sz="2400" dirty="0"/>
              <a:t>framework-dependent applications </a:t>
            </a:r>
          </a:p>
          <a:p>
            <a:r>
              <a:rPr lang="en-US" sz="2400" dirty="0"/>
              <a:t>self-contained applications.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66800" y="5839691"/>
            <a:ext cx="34565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</a:p>
          <a:p>
            <a:r>
              <a:rPr lang="en-US" dirty="0"/>
              <a:t>1.Core_FrameworkDependantApp</a:t>
            </a:r>
          </a:p>
          <a:p>
            <a:r>
              <a:rPr lang="en-US" dirty="0"/>
              <a:t>2. </a:t>
            </a:r>
            <a:r>
              <a:rPr lang="en-US" dirty="0" err="1"/>
              <a:t>Core_Self</a:t>
            </a:r>
            <a:r>
              <a:rPr lang="en-US" dirty="0"/>
              <a:t>-contained app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71255"/>
              </p:ext>
            </p:extLst>
          </p:nvPr>
        </p:nvGraphicFramePr>
        <p:xfrm>
          <a:off x="1066800" y="2286000"/>
          <a:ext cx="80772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54909686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130551928"/>
                    </a:ext>
                  </a:extLst>
                </a:gridCol>
              </a:tblGrid>
              <a:tr h="180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</a:rPr>
                        <a:t>framework-dependent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latin typeface="+mn-lt"/>
                      </a:endParaRPr>
                    </a:p>
                    <a:p>
                      <a:r>
                        <a:rPr lang="en-US" sz="2000" b="1" dirty="0">
                          <a:latin typeface="+mn-lt"/>
                        </a:rPr>
                        <a:t>1.Net core framework required</a:t>
                      </a:r>
                    </a:p>
                    <a:p>
                      <a:r>
                        <a:rPr lang="en-US" sz="2000" b="1" dirty="0">
                          <a:latin typeface="+mn-lt"/>
                        </a:rPr>
                        <a:t>2. Run on any O.S without</a:t>
                      </a:r>
                      <a:r>
                        <a:rPr lang="en-US" sz="2000" b="1" baseline="0" dirty="0">
                          <a:latin typeface="+mn-lt"/>
                        </a:rPr>
                        <a:t> any modifications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</a:rPr>
                        <a:t>self-contained</a:t>
                      </a:r>
                    </a:p>
                    <a:p>
                      <a:endParaRPr lang="en-US" sz="2000" b="1" dirty="0">
                        <a:latin typeface="+mn-lt"/>
                      </a:endParaRPr>
                    </a:p>
                    <a:p>
                      <a:r>
                        <a:rPr lang="en-US" sz="2000" b="1" dirty="0">
                          <a:latin typeface="+mn-lt"/>
                        </a:rPr>
                        <a:t>1.App contains everything(not req.)</a:t>
                      </a:r>
                    </a:p>
                    <a:p>
                      <a:r>
                        <a:rPr lang="en-US" sz="2000" b="1" dirty="0">
                          <a:latin typeface="+mn-lt"/>
                        </a:rPr>
                        <a:t>2.</a:t>
                      </a:r>
                      <a:r>
                        <a:rPr kumimoji="0" lang="en-US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need to publish an OS-specific version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498080" cy="9144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Difference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799" y="609600"/>
          <a:ext cx="807720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</a:t>
                      </a:r>
                      <a:r>
                        <a:rPr lang="en-US" baseline="0" dirty="0"/>
                        <a:t> 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High-performance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Docker containers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Command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Cross –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Pre - Configured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6322" name="Picture 2" descr="https://i.stack.imgur.com/GQVQ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505200"/>
            <a:ext cx="8153400" cy="3352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      Docker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336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Why we need Docker?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71600"/>
            <a:ext cx="8153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What is Docker 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90600"/>
            <a:ext cx="4191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334000"/>
            <a:ext cx="71437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- Flow ?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5240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Key points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Light-weight :  Application and its dependencies are packaged together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Cross-platform: Can be easily executed on any machine, irrespective of their host OS/ configurations.</a:t>
            </a:r>
          </a:p>
          <a:p>
            <a:endParaRPr lang="en-US" sz="2400" dirty="0"/>
          </a:p>
          <a:p>
            <a:r>
              <a:rPr lang="en-US" sz="2400" i="1" dirty="0"/>
              <a:t>Docker has to be installed</a:t>
            </a:r>
            <a:r>
              <a:rPr lang="en-US" sz="2400" dirty="0"/>
              <a:t> to run the application residing in the container.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Commands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docker-compose build </a:t>
            </a:r>
          </a:p>
          <a:p>
            <a:pPr lvl="0"/>
            <a:r>
              <a:rPr lang="en-US" sz="2400" dirty="0"/>
              <a:t>docker images </a:t>
            </a:r>
          </a:p>
          <a:p>
            <a:pPr lvl="0"/>
            <a:r>
              <a:rPr lang="en-US" sz="2400" dirty="0"/>
              <a:t>docker run &lt;</a:t>
            </a:r>
            <a:r>
              <a:rPr lang="en-US" sz="2400" dirty="0" err="1"/>
              <a:t>your_image_id</a:t>
            </a:r>
            <a:r>
              <a:rPr lang="en-US" sz="2400" dirty="0"/>
              <a:t>&gt;</a:t>
            </a:r>
          </a:p>
          <a:p>
            <a:pPr lvl="0"/>
            <a:r>
              <a:rPr lang="en-US" sz="2400" dirty="0"/>
              <a:t>docker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</a:p>
          <a:p>
            <a:pPr lvl="0"/>
            <a:r>
              <a:rPr lang="en-US" sz="2400" dirty="0"/>
              <a:t>docker inspect &lt;</a:t>
            </a:r>
            <a:r>
              <a:rPr lang="en-US" sz="2400" dirty="0" err="1"/>
              <a:t>your_container_id</a:t>
            </a:r>
            <a:r>
              <a:rPr lang="en-US" sz="2400" dirty="0"/>
              <a:t>&gt;</a:t>
            </a:r>
          </a:p>
          <a:p>
            <a:pPr lvl="0"/>
            <a:r>
              <a:rPr lang="en-US" sz="2400" dirty="0"/>
              <a:t>docker version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Installation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438400"/>
            <a:ext cx="36290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143000" y="1524000"/>
            <a:ext cx="78486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/>
              </a:rPr>
              <a:t>https://docs.docker.com/toolbox/toolbox_install_windows/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5"/>
              </a:rPr>
              <a:t>https://github.com/docker/toolbox/releases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6019800"/>
            <a:ext cx="7848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3730" name="Picture 2" descr="https://i.pinimg.com/originals/f4/44/93/f444933e5c9ff754fd4c5bc7a45442c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371600"/>
            <a:ext cx="4667250" cy="2628900"/>
          </a:xfrm>
          <a:prstGeom prst="rect">
            <a:avLst/>
          </a:prstGeom>
          <a:noFill/>
        </p:spPr>
      </p:pic>
      <p:pic>
        <p:nvPicPr>
          <p:cNvPr id="6" name="Picture 5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2860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7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724400"/>
            <a:ext cx="2362200" cy="21336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3275" y="5534025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94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80772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To develop ASP.NET Core application, the following must be installed in your system:</a:t>
            </a:r>
          </a:p>
          <a:p>
            <a:r>
              <a:rPr lang="en-US" sz="2400" dirty="0"/>
              <a:t>.NET Core SDK</a:t>
            </a:r>
          </a:p>
          <a:p>
            <a:r>
              <a:rPr lang="en-US" sz="2400" dirty="0"/>
              <a:t>Integrated Development Environment (IDE)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Go to </a:t>
            </a:r>
            <a:r>
              <a:rPr lang="en-US" sz="2400" dirty="0">
                <a:hlinkClick r:id="rId2"/>
              </a:rPr>
              <a:t>https://www.microsoft.com/net/core</a:t>
            </a:r>
            <a:r>
              <a:rPr lang="en-US" sz="2400" dirty="0"/>
              <a:t> and select the platform you are using.</a:t>
            </a:r>
          </a:p>
          <a:p>
            <a:r>
              <a:rPr lang="en-US" sz="2400" dirty="0"/>
              <a:t>You can develop, restore, build and run .NET Core application either with Visual Studio or with command line interface for .NET Core. 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.NET Core command-line interface (CLI) is a new cross-platform tool for creating, restoring packages, building, running and publishing .NET applications.</a:t>
            </a:r>
          </a:p>
          <a:p>
            <a:r>
              <a:rPr lang="en-US" sz="2400" dirty="0"/>
              <a:t>The following is a command structure :-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&lt;command&gt; &lt;argument&gt; &lt;option&gt;</a:t>
            </a:r>
          </a:p>
          <a:p>
            <a:r>
              <a:rPr lang="en-US" sz="2400" dirty="0" err="1"/>
              <a:t>E.g</a:t>
            </a:r>
            <a:r>
              <a:rPr lang="en-US" sz="2400" dirty="0"/>
              <a:t>:- 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new console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build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run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new </a:t>
            </a:r>
            <a:r>
              <a:rPr lang="en-US" sz="2400" dirty="0" err="1"/>
              <a:t>mvc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75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4676" y="1447800"/>
            <a:ext cx="63801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2442</TotalTime>
  <Words>1090</Words>
  <Application>Microsoft Office PowerPoint</Application>
  <PresentationFormat>On-screen Show (4:3)</PresentationFormat>
  <Paragraphs>325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Gill Sans MT</vt:lpstr>
      <vt:lpstr>Verdana</vt:lpstr>
      <vt:lpstr>Wingdings 2</vt:lpstr>
      <vt:lpstr>Solstice</vt:lpstr>
      <vt:lpstr>PowerPoint Presentation</vt:lpstr>
      <vt:lpstr>PowerPoint Presentation</vt:lpstr>
      <vt:lpstr>What is .Net Core? </vt:lpstr>
      <vt:lpstr>Features of .NET Core? </vt:lpstr>
      <vt:lpstr>Difference</vt:lpstr>
      <vt:lpstr>Installation</vt:lpstr>
      <vt:lpstr>CLI</vt:lpstr>
      <vt:lpstr>CLI</vt:lpstr>
      <vt:lpstr>CLI</vt:lpstr>
      <vt:lpstr>Structure</vt:lpstr>
      <vt:lpstr>Structure</vt:lpstr>
      <vt:lpstr>Structure</vt:lpstr>
      <vt:lpstr>Structure</vt:lpstr>
      <vt:lpstr>Structure</vt:lpstr>
      <vt:lpstr>InProcess Hosting</vt:lpstr>
      <vt:lpstr>InProcess Hosting</vt:lpstr>
      <vt:lpstr>OutOfProcess Hosting</vt:lpstr>
      <vt:lpstr>Kestrel Server</vt:lpstr>
      <vt:lpstr>InProcess VS OutOfProcess</vt:lpstr>
      <vt:lpstr>Structure</vt:lpstr>
      <vt:lpstr>LaunchSettings.json</vt:lpstr>
      <vt:lpstr>Development Environments</vt:lpstr>
      <vt:lpstr>AppSettings.json</vt:lpstr>
      <vt:lpstr>Structure</vt:lpstr>
      <vt:lpstr>Program.cs</vt:lpstr>
      <vt:lpstr>startup.cs</vt:lpstr>
      <vt:lpstr>startup.cs</vt:lpstr>
      <vt:lpstr>startup.cs</vt:lpstr>
      <vt:lpstr>Middleware</vt:lpstr>
      <vt:lpstr>Middleware Pipeline</vt:lpstr>
      <vt:lpstr>Short circuiting middleware</vt:lpstr>
      <vt:lpstr>Middleware Example</vt:lpstr>
      <vt:lpstr>Middleware</vt:lpstr>
      <vt:lpstr>Built-In Middlewares(UseStaticFiles) </vt:lpstr>
      <vt:lpstr>Built-In Middlewares (UseDefaultFiles)</vt:lpstr>
      <vt:lpstr>Built-In Middlewares </vt:lpstr>
      <vt:lpstr>Built-In Middlewares </vt:lpstr>
      <vt:lpstr>Built-In Middlewares (UseFileServer)</vt:lpstr>
      <vt:lpstr>Built-In Middlewares </vt:lpstr>
      <vt:lpstr>Built-In Middlewares </vt:lpstr>
      <vt:lpstr>Setup MVC in ASP.NET CORE</vt:lpstr>
      <vt:lpstr>Routing</vt:lpstr>
      <vt:lpstr>Tag helpers</vt:lpstr>
      <vt:lpstr>Tag helpers</vt:lpstr>
      <vt:lpstr>PowerPoint Presentation</vt:lpstr>
      <vt:lpstr>.Net Core Dependency Injection</vt:lpstr>
      <vt:lpstr>Exception Handling</vt:lpstr>
      <vt:lpstr>Logging</vt:lpstr>
      <vt:lpstr>Publish cross-platform .NET app</vt:lpstr>
      <vt:lpstr>      Docker</vt:lpstr>
      <vt:lpstr>Why we need Docker?</vt:lpstr>
      <vt:lpstr>What is Docker ?</vt:lpstr>
      <vt:lpstr>Docker - Flow ?</vt:lpstr>
      <vt:lpstr>Docker – Key points</vt:lpstr>
      <vt:lpstr>Docker – Commands</vt:lpstr>
      <vt:lpstr>Docker – Installation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Manish</dc:creator>
  <cp:lastModifiedBy>Pravesh Rai</cp:lastModifiedBy>
  <cp:revision>208</cp:revision>
  <dcterms:created xsi:type="dcterms:W3CDTF">2019-10-13T14:22:03Z</dcterms:created>
  <dcterms:modified xsi:type="dcterms:W3CDTF">2019-11-12T14:30:49Z</dcterms:modified>
</cp:coreProperties>
</file>